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86" r:id="rId9"/>
    <p:sldId id="266" r:id="rId10"/>
    <p:sldId id="287" r:id="rId11"/>
    <p:sldId id="288" r:id="rId12"/>
    <p:sldId id="289" r:id="rId13"/>
    <p:sldId id="290" r:id="rId14"/>
    <p:sldId id="267" r:id="rId15"/>
    <p:sldId id="291" r:id="rId16"/>
    <p:sldId id="268" r:id="rId17"/>
    <p:sldId id="292" r:id="rId18"/>
    <p:sldId id="293" r:id="rId19"/>
    <p:sldId id="294" r:id="rId20"/>
    <p:sldId id="295" r:id="rId21"/>
    <p:sldId id="269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270" r:id="rId34"/>
    <p:sldId id="307" r:id="rId35"/>
    <p:sldId id="28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7F7F7F"/>
    <a:srgbClr val="0B0B0B"/>
    <a:srgbClr val="BFBFBF"/>
    <a:srgbClr val="DEDEDE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A00A5-A244-49AB-A723-511CCADA83D4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E586BEF-C230-4E37-96CD-29C9AEFDAFAD}">
      <dgm:prSet phldrT="[文本]" custT="1"/>
      <dgm:spPr/>
      <dgm:t>
        <a:bodyPr/>
        <a:lstStyle/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1300nit</a:t>
          </a:r>
        </a:p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最高亮度</a:t>
          </a:r>
        </a:p>
      </dgm:t>
    </dgm:pt>
    <dgm:pt modelId="{520980C6-771A-4262-AA11-75C0C46C44D2}" type="parTrans" cxnId="{273CF780-98A9-4B59-AD8D-0451C8053C1F}">
      <dgm:prSet/>
      <dgm:spPr/>
      <dgm:t>
        <a:bodyPr/>
        <a:lstStyle/>
        <a:p>
          <a:endParaRPr lang="zh-CN" altLang="en-US"/>
        </a:p>
      </dgm:t>
    </dgm:pt>
    <dgm:pt modelId="{ABEDF886-AAE9-476C-8FC3-903562A1D963}" type="sibTrans" cxnId="{273CF780-98A9-4B59-AD8D-0451C8053C1F}">
      <dgm:prSet/>
      <dgm:spPr/>
      <dgm:t>
        <a:bodyPr/>
        <a:lstStyle/>
        <a:p>
          <a:endParaRPr lang="zh-CN" altLang="en-US"/>
        </a:p>
      </dgm:t>
    </dgm:pt>
    <dgm:pt modelId="{6D46F7C8-C30C-4A78-AC92-0563ECF172AF}">
      <dgm:prSet phldrT="[文本]"/>
      <dgm:spPr/>
      <dgm:t>
        <a:bodyPr/>
        <a:lstStyle/>
        <a:p>
          <a:r>
            <a:rPr lang="en-US" altLang="zh-CN" dirty="0"/>
            <a:t>5000000:1</a:t>
          </a:r>
        </a:p>
        <a:p>
          <a:r>
            <a:rPr lang="zh-CN" altLang="en-US" dirty="0"/>
            <a:t>对比度</a:t>
          </a:r>
        </a:p>
      </dgm:t>
    </dgm:pt>
    <dgm:pt modelId="{91B49AD9-53A3-42B5-84EF-519617580D51}" type="parTrans" cxnId="{EC915CC2-16C5-46A7-B33A-1605739F023E}">
      <dgm:prSet/>
      <dgm:spPr/>
      <dgm:t>
        <a:bodyPr/>
        <a:lstStyle/>
        <a:p>
          <a:endParaRPr lang="zh-CN" altLang="en-US"/>
        </a:p>
      </dgm:t>
    </dgm:pt>
    <dgm:pt modelId="{30C1C847-4C42-4734-88D6-BB3708B98DD3}" type="sibTrans" cxnId="{EC915CC2-16C5-46A7-B33A-1605739F023E}">
      <dgm:prSet/>
      <dgm:spPr/>
      <dgm:t>
        <a:bodyPr/>
        <a:lstStyle/>
        <a:p>
          <a:endParaRPr lang="zh-CN" altLang="en-US"/>
        </a:p>
      </dgm:t>
    </dgm:pt>
    <dgm:pt modelId="{A7350EF8-C811-4DD4-80EC-23A21A1963A5}">
      <dgm:prSet phldrT="[文本]"/>
      <dgm:spPr/>
      <dgm:t>
        <a:bodyPr/>
        <a:lstStyle/>
        <a:p>
          <a:r>
            <a:rPr lang="en-US" altLang="zh-CN" dirty="0"/>
            <a:t>MEMC</a:t>
          </a:r>
        </a:p>
        <a:p>
          <a:r>
            <a:rPr lang="en-US" altLang="zh-CN" dirty="0"/>
            <a:t>HDR10+</a:t>
          </a:r>
        </a:p>
      </dgm:t>
    </dgm:pt>
    <dgm:pt modelId="{AC345729-3205-4552-9AC3-E340962A465F}" type="parTrans" cxnId="{97D960CE-C0AF-441C-BF8B-83619A07720D}">
      <dgm:prSet/>
      <dgm:spPr/>
      <dgm:t>
        <a:bodyPr/>
        <a:lstStyle/>
        <a:p>
          <a:endParaRPr lang="zh-CN" altLang="en-US"/>
        </a:p>
      </dgm:t>
    </dgm:pt>
    <dgm:pt modelId="{8CB23437-B268-484B-9CBB-138C95E62150}" type="sibTrans" cxnId="{97D960CE-C0AF-441C-BF8B-83619A07720D}">
      <dgm:prSet/>
      <dgm:spPr/>
      <dgm:t>
        <a:bodyPr/>
        <a:lstStyle/>
        <a:p>
          <a:endParaRPr lang="zh-CN" altLang="en-US"/>
        </a:p>
      </dgm:t>
    </dgm:pt>
    <dgm:pt modelId="{F2BCFE95-4CB8-4404-9291-0BF7471ABD0A}">
      <dgm:prSet phldrT="[文本]" custT="1"/>
      <dgm:spPr/>
      <dgm:t>
        <a:bodyPr/>
        <a:lstStyle/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新一代超声</a:t>
          </a:r>
          <a:endParaRPr lang="en-US" altLang="zh-CN" sz="36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波指纹识别</a:t>
          </a:r>
          <a:endParaRPr lang="en-US" altLang="zh-CN" sz="36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63F0A249-1BF8-4A04-8651-43426A33620F}" type="parTrans" cxnId="{1F032E9F-0B85-4EB5-A5C1-D07F5C4F8FAD}">
      <dgm:prSet/>
      <dgm:spPr/>
      <dgm:t>
        <a:bodyPr/>
        <a:lstStyle/>
        <a:p>
          <a:endParaRPr lang="zh-CN" altLang="en-US"/>
        </a:p>
      </dgm:t>
    </dgm:pt>
    <dgm:pt modelId="{EC5FAD33-DD6A-461E-89AD-56AF81E1B44A}" type="sibTrans" cxnId="{1F032E9F-0B85-4EB5-A5C1-D07F5C4F8FAD}">
      <dgm:prSet/>
      <dgm:spPr/>
      <dgm:t>
        <a:bodyPr/>
        <a:lstStyle/>
        <a:p>
          <a:endParaRPr lang="zh-CN" altLang="en-US"/>
        </a:p>
      </dgm:t>
    </dgm:pt>
    <dgm:pt modelId="{8912464D-AB55-4862-9C10-2D2A01929B80}">
      <dgm:prSet phldrT="[文本]" custT="1"/>
      <dgm:spPr/>
      <dgm:t>
        <a:bodyPr/>
        <a:lstStyle/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288Hz</a:t>
          </a:r>
        </a:p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屏幕采样率</a:t>
          </a:r>
        </a:p>
      </dgm:t>
    </dgm:pt>
    <dgm:pt modelId="{AB09FA70-B654-40BE-82CE-15566BF32620}" type="parTrans" cxnId="{032923FC-78E1-480B-8576-5A50885296E5}">
      <dgm:prSet/>
      <dgm:spPr/>
      <dgm:t>
        <a:bodyPr/>
        <a:lstStyle/>
        <a:p>
          <a:endParaRPr lang="zh-CN" altLang="en-US"/>
        </a:p>
      </dgm:t>
    </dgm:pt>
    <dgm:pt modelId="{8583A286-224B-42C6-8D4C-8FDADD73A6F2}" type="sibTrans" cxnId="{032923FC-78E1-480B-8576-5A50885296E5}">
      <dgm:prSet/>
      <dgm:spPr/>
      <dgm:t>
        <a:bodyPr/>
        <a:lstStyle/>
        <a:p>
          <a:endParaRPr lang="zh-CN" altLang="en-US"/>
        </a:p>
      </dgm:t>
    </dgm:pt>
    <dgm:pt modelId="{0EF99610-76FB-4A71-AF07-FFF6108A424A}">
      <dgm:prSet phldrT="[文本]" custT="1"/>
      <dgm:spPr/>
      <dgm:t>
        <a:bodyPr/>
        <a:lstStyle/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特殊</a:t>
          </a:r>
          <a:endParaRPr lang="en-US" altLang="zh-CN" sz="36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亲肤材质</a:t>
          </a:r>
          <a:endParaRPr lang="en-US" altLang="zh-CN" sz="36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6FC8491C-8514-4284-BFDD-7C88FE04EC61}" type="parTrans" cxnId="{40DFA3E8-09D8-42CB-B55C-3669DC6787AE}">
      <dgm:prSet/>
      <dgm:spPr/>
      <dgm:t>
        <a:bodyPr/>
        <a:lstStyle/>
        <a:p>
          <a:endParaRPr lang="zh-CN" altLang="en-US"/>
        </a:p>
      </dgm:t>
    </dgm:pt>
    <dgm:pt modelId="{DBE4664C-0027-4094-AED4-0505919E482B}" type="sibTrans" cxnId="{40DFA3E8-09D8-42CB-B55C-3669DC6787AE}">
      <dgm:prSet/>
      <dgm:spPr/>
      <dgm:t>
        <a:bodyPr/>
        <a:lstStyle/>
        <a:p>
          <a:endParaRPr lang="zh-CN" altLang="en-US"/>
        </a:p>
      </dgm:t>
    </dgm:pt>
    <dgm:pt modelId="{584ABC94-C0CE-4C5B-B66C-986CEF4982E8}" type="pres">
      <dgm:prSet presAssocID="{629A00A5-A244-49AB-A723-511CCADA83D4}" presName="diagram" presStyleCnt="0">
        <dgm:presLayoutVars>
          <dgm:dir/>
          <dgm:resizeHandles val="exact"/>
        </dgm:presLayoutVars>
      </dgm:prSet>
      <dgm:spPr/>
    </dgm:pt>
    <dgm:pt modelId="{A2F29880-9E6F-4C18-BFAF-4EEF23D3AE6C}" type="pres">
      <dgm:prSet presAssocID="{8912464D-AB55-4862-9C10-2D2A01929B80}" presName="node" presStyleLbl="node1" presStyleIdx="0" presStyleCnt="6">
        <dgm:presLayoutVars>
          <dgm:bulletEnabled val="1"/>
        </dgm:presLayoutVars>
      </dgm:prSet>
      <dgm:spPr/>
    </dgm:pt>
    <dgm:pt modelId="{CAC28D51-9AA7-4FBB-8D1E-9B2459E52577}" type="pres">
      <dgm:prSet presAssocID="{8583A286-224B-42C6-8D4C-8FDADD73A6F2}" presName="sibTrans" presStyleCnt="0"/>
      <dgm:spPr/>
    </dgm:pt>
    <dgm:pt modelId="{CCFED6C2-D28F-42EB-A59F-3173C8F657A9}" type="pres">
      <dgm:prSet presAssocID="{EE586BEF-C230-4E37-96CD-29C9AEFDAFAD}" presName="node" presStyleLbl="node1" presStyleIdx="1" presStyleCnt="6">
        <dgm:presLayoutVars>
          <dgm:bulletEnabled val="1"/>
        </dgm:presLayoutVars>
      </dgm:prSet>
      <dgm:spPr/>
    </dgm:pt>
    <dgm:pt modelId="{4858C853-4BE4-4547-A9E4-82BE12CADF6B}" type="pres">
      <dgm:prSet presAssocID="{ABEDF886-AAE9-476C-8FC3-903562A1D963}" presName="sibTrans" presStyleCnt="0"/>
      <dgm:spPr/>
    </dgm:pt>
    <dgm:pt modelId="{8B5AAC6C-45FF-464E-B88F-8BE6814B4467}" type="pres">
      <dgm:prSet presAssocID="{6D46F7C8-C30C-4A78-AC92-0563ECF172AF}" presName="node" presStyleLbl="node1" presStyleIdx="2" presStyleCnt="6">
        <dgm:presLayoutVars>
          <dgm:bulletEnabled val="1"/>
        </dgm:presLayoutVars>
      </dgm:prSet>
      <dgm:spPr/>
    </dgm:pt>
    <dgm:pt modelId="{C1DED142-3197-447C-BBE6-16827B016F4E}" type="pres">
      <dgm:prSet presAssocID="{30C1C847-4C42-4734-88D6-BB3708B98DD3}" presName="sibTrans" presStyleCnt="0"/>
      <dgm:spPr/>
    </dgm:pt>
    <dgm:pt modelId="{48097443-0832-4289-8DC1-3D8954863AAA}" type="pres">
      <dgm:prSet presAssocID="{A7350EF8-C811-4DD4-80EC-23A21A1963A5}" presName="node" presStyleLbl="node1" presStyleIdx="3" presStyleCnt="6">
        <dgm:presLayoutVars>
          <dgm:bulletEnabled val="1"/>
        </dgm:presLayoutVars>
      </dgm:prSet>
      <dgm:spPr/>
    </dgm:pt>
    <dgm:pt modelId="{CBCDE503-800D-49B1-8985-E4ECA0A5EC1A}" type="pres">
      <dgm:prSet presAssocID="{8CB23437-B268-484B-9CBB-138C95E62150}" presName="sibTrans" presStyleCnt="0"/>
      <dgm:spPr/>
    </dgm:pt>
    <dgm:pt modelId="{61331654-792C-44B6-8EDF-B30DC93ED24A}" type="pres">
      <dgm:prSet presAssocID="{F2BCFE95-4CB8-4404-9291-0BF7471ABD0A}" presName="node" presStyleLbl="node1" presStyleIdx="4" presStyleCnt="6">
        <dgm:presLayoutVars>
          <dgm:bulletEnabled val="1"/>
        </dgm:presLayoutVars>
      </dgm:prSet>
      <dgm:spPr/>
    </dgm:pt>
    <dgm:pt modelId="{847D19C1-3017-4B50-8497-5DD134145B6B}" type="pres">
      <dgm:prSet presAssocID="{EC5FAD33-DD6A-461E-89AD-56AF81E1B44A}" presName="sibTrans" presStyleCnt="0"/>
      <dgm:spPr/>
    </dgm:pt>
    <dgm:pt modelId="{A5493E81-4A31-433F-BD86-908696A760A5}" type="pres">
      <dgm:prSet presAssocID="{0EF99610-76FB-4A71-AF07-FFF6108A424A}" presName="node" presStyleLbl="node1" presStyleIdx="5" presStyleCnt="6">
        <dgm:presLayoutVars>
          <dgm:bulletEnabled val="1"/>
        </dgm:presLayoutVars>
      </dgm:prSet>
      <dgm:spPr/>
    </dgm:pt>
  </dgm:ptLst>
  <dgm:cxnLst>
    <dgm:cxn modelId="{1E36752E-B0CD-46AA-B266-47AE65D72D8C}" type="presOf" srcId="{629A00A5-A244-49AB-A723-511CCADA83D4}" destId="{584ABC94-C0CE-4C5B-B66C-986CEF4982E8}" srcOrd="0" destOrd="0" presId="urn:microsoft.com/office/officeart/2005/8/layout/default"/>
    <dgm:cxn modelId="{F626D244-8F95-4A52-B40C-8B24D6CCA836}" type="presOf" srcId="{8912464D-AB55-4862-9C10-2D2A01929B80}" destId="{A2F29880-9E6F-4C18-BFAF-4EEF23D3AE6C}" srcOrd="0" destOrd="0" presId="urn:microsoft.com/office/officeart/2005/8/layout/default"/>
    <dgm:cxn modelId="{295EFA47-DF73-48A7-BE61-A72A1AC3E0E8}" type="presOf" srcId="{A7350EF8-C811-4DD4-80EC-23A21A1963A5}" destId="{48097443-0832-4289-8DC1-3D8954863AAA}" srcOrd="0" destOrd="0" presId="urn:microsoft.com/office/officeart/2005/8/layout/default"/>
    <dgm:cxn modelId="{89F1A974-E392-4049-ADCE-965CC3834492}" type="presOf" srcId="{6D46F7C8-C30C-4A78-AC92-0563ECF172AF}" destId="{8B5AAC6C-45FF-464E-B88F-8BE6814B4467}" srcOrd="0" destOrd="0" presId="urn:microsoft.com/office/officeart/2005/8/layout/default"/>
    <dgm:cxn modelId="{02DFCC7B-0250-4FE4-9099-8BECA7BEE7B7}" type="presOf" srcId="{0EF99610-76FB-4A71-AF07-FFF6108A424A}" destId="{A5493E81-4A31-433F-BD86-908696A760A5}" srcOrd="0" destOrd="0" presId="urn:microsoft.com/office/officeart/2005/8/layout/default"/>
    <dgm:cxn modelId="{273CF780-98A9-4B59-AD8D-0451C8053C1F}" srcId="{629A00A5-A244-49AB-A723-511CCADA83D4}" destId="{EE586BEF-C230-4E37-96CD-29C9AEFDAFAD}" srcOrd="1" destOrd="0" parTransId="{520980C6-771A-4262-AA11-75C0C46C44D2}" sibTransId="{ABEDF886-AAE9-476C-8FC3-903562A1D963}"/>
    <dgm:cxn modelId="{A7900695-BC30-44E1-AADC-E19D6314806A}" type="presOf" srcId="{EE586BEF-C230-4E37-96CD-29C9AEFDAFAD}" destId="{CCFED6C2-D28F-42EB-A59F-3173C8F657A9}" srcOrd="0" destOrd="0" presId="urn:microsoft.com/office/officeart/2005/8/layout/default"/>
    <dgm:cxn modelId="{1F032E9F-0B85-4EB5-A5C1-D07F5C4F8FAD}" srcId="{629A00A5-A244-49AB-A723-511CCADA83D4}" destId="{F2BCFE95-4CB8-4404-9291-0BF7471ABD0A}" srcOrd="4" destOrd="0" parTransId="{63F0A249-1BF8-4A04-8651-43426A33620F}" sibTransId="{EC5FAD33-DD6A-461E-89AD-56AF81E1B44A}"/>
    <dgm:cxn modelId="{8A9BFBBC-923B-4EC5-BD4B-406E387AFC26}" type="presOf" srcId="{F2BCFE95-4CB8-4404-9291-0BF7471ABD0A}" destId="{61331654-792C-44B6-8EDF-B30DC93ED24A}" srcOrd="0" destOrd="0" presId="urn:microsoft.com/office/officeart/2005/8/layout/default"/>
    <dgm:cxn modelId="{EC915CC2-16C5-46A7-B33A-1605739F023E}" srcId="{629A00A5-A244-49AB-A723-511CCADA83D4}" destId="{6D46F7C8-C30C-4A78-AC92-0563ECF172AF}" srcOrd="2" destOrd="0" parTransId="{91B49AD9-53A3-42B5-84EF-519617580D51}" sibTransId="{30C1C847-4C42-4734-88D6-BB3708B98DD3}"/>
    <dgm:cxn modelId="{97D960CE-C0AF-441C-BF8B-83619A07720D}" srcId="{629A00A5-A244-49AB-A723-511CCADA83D4}" destId="{A7350EF8-C811-4DD4-80EC-23A21A1963A5}" srcOrd="3" destOrd="0" parTransId="{AC345729-3205-4552-9AC3-E340962A465F}" sibTransId="{8CB23437-B268-484B-9CBB-138C95E62150}"/>
    <dgm:cxn modelId="{40DFA3E8-09D8-42CB-B55C-3669DC6787AE}" srcId="{629A00A5-A244-49AB-A723-511CCADA83D4}" destId="{0EF99610-76FB-4A71-AF07-FFF6108A424A}" srcOrd="5" destOrd="0" parTransId="{6FC8491C-8514-4284-BFDD-7C88FE04EC61}" sibTransId="{DBE4664C-0027-4094-AED4-0505919E482B}"/>
    <dgm:cxn modelId="{032923FC-78E1-480B-8576-5A50885296E5}" srcId="{629A00A5-A244-49AB-A723-511CCADA83D4}" destId="{8912464D-AB55-4862-9C10-2D2A01929B80}" srcOrd="0" destOrd="0" parTransId="{AB09FA70-B654-40BE-82CE-15566BF32620}" sibTransId="{8583A286-224B-42C6-8D4C-8FDADD73A6F2}"/>
    <dgm:cxn modelId="{027F9764-316A-4C18-AA05-2D20CCF8B83A}" type="presParOf" srcId="{584ABC94-C0CE-4C5B-B66C-986CEF4982E8}" destId="{A2F29880-9E6F-4C18-BFAF-4EEF23D3AE6C}" srcOrd="0" destOrd="0" presId="urn:microsoft.com/office/officeart/2005/8/layout/default"/>
    <dgm:cxn modelId="{9ECF05ED-CB8F-47C1-A937-DB8EC0DE94CB}" type="presParOf" srcId="{584ABC94-C0CE-4C5B-B66C-986CEF4982E8}" destId="{CAC28D51-9AA7-4FBB-8D1E-9B2459E52577}" srcOrd="1" destOrd="0" presId="urn:microsoft.com/office/officeart/2005/8/layout/default"/>
    <dgm:cxn modelId="{54FDE3E7-9D5A-42F3-8EDB-46185A19FC51}" type="presParOf" srcId="{584ABC94-C0CE-4C5B-B66C-986CEF4982E8}" destId="{CCFED6C2-D28F-42EB-A59F-3173C8F657A9}" srcOrd="2" destOrd="0" presId="urn:microsoft.com/office/officeart/2005/8/layout/default"/>
    <dgm:cxn modelId="{8F48A727-59A0-4506-8C73-D22016ECB643}" type="presParOf" srcId="{584ABC94-C0CE-4C5B-B66C-986CEF4982E8}" destId="{4858C853-4BE4-4547-A9E4-82BE12CADF6B}" srcOrd="3" destOrd="0" presId="urn:microsoft.com/office/officeart/2005/8/layout/default"/>
    <dgm:cxn modelId="{05C02E56-13D4-4DFE-B6FB-34E304DDC3BA}" type="presParOf" srcId="{584ABC94-C0CE-4C5B-B66C-986CEF4982E8}" destId="{8B5AAC6C-45FF-464E-B88F-8BE6814B4467}" srcOrd="4" destOrd="0" presId="urn:microsoft.com/office/officeart/2005/8/layout/default"/>
    <dgm:cxn modelId="{4611BC6B-A208-40A4-8294-726BAD653837}" type="presParOf" srcId="{584ABC94-C0CE-4C5B-B66C-986CEF4982E8}" destId="{C1DED142-3197-447C-BBE6-16827B016F4E}" srcOrd="5" destOrd="0" presId="urn:microsoft.com/office/officeart/2005/8/layout/default"/>
    <dgm:cxn modelId="{B956574B-D7FE-4EC5-9997-3B4D15FF8324}" type="presParOf" srcId="{584ABC94-C0CE-4C5B-B66C-986CEF4982E8}" destId="{48097443-0832-4289-8DC1-3D8954863AAA}" srcOrd="6" destOrd="0" presId="urn:microsoft.com/office/officeart/2005/8/layout/default"/>
    <dgm:cxn modelId="{4B3A1DBC-39B1-4911-BE87-302692D120FE}" type="presParOf" srcId="{584ABC94-C0CE-4C5B-B66C-986CEF4982E8}" destId="{CBCDE503-800D-49B1-8985-E4ECA0A5EC1A}" srcOrd="7" destOrd="0" presId="urn:microsoft.com/office/officeart/2005/8/layout/default"/>
    <dgm:cxn modelId="{1FAC3443-E69C-4529-8ABB-E15B3C5D09CF}" type="presParOf" srcId="{584ABC94-C0CE-4C5B-B66C-986CEF4982E8}" destId="{61331654-792C-44B6-8EDF-B30DC93ED24A}" srcOrd="8" destOrd="0" presId="urn:microsoft.com/office/officeart/2005/8/layout/default"/>
    <dgm:cxn modelId="{15198DDC-81AB-4B43-9AA8-6B79653D1816}" type="presParOf" srcId="{584ABC94-C0CE-4C5B-B66C-986CEF4982E8}" destId="{847D19C1-3017-4B50-8497-5DD134145B6B}" srcOrd="9" destOrd="0" presId="urn:microsoft.com/office/officeart/2005/8/layout/default"/>
    <dgm:cxn modelId="{95B260F4-7BCB-4C1F-B474-62A4CABE267D}" type="presParOf" srcId="{584ABC94-C0CE-4C5B-B66C-986CEF4982E8}" destId="{A5493E81-4A31-433F-BD86-908696A760A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29880-9E6F-4C18-BFAF-4EEF23D3AE6C}">
      <dsp:nvSpPr>
        <dsp:cNvPr id="0" name=""/>
        <dsp:cNvSpPr/>
      </dsp:nvSpPr>
      <dsp:spPr>
        <a:xfrm>
          <a:off x="1107626" y="487"/>
          <a:ext cx="2616145" cy="15696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288Hz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屏幕采样率</a:t>
          </a:r>
        </a:p>
      </dsp:txBody>
      <dsp:txXfrm>
        <a:off x="1107626" y="487"/>
        <a:ext cx="2616145" cy="1569687"/>
      </dsp:txXfrm>
    </dsp:sp>
    <dsp:sp modelId="{CCFED6C2-D28F-42EB-A59F-3173C8F657A9}">
      <dsp:nvSpPr>
        <dsp:cNvPr id="0" name=""/>
        <dsp:cNvSpPr/>
      </dsp:nvSpPr>
      <dsp:spPr>
        <a:xfrm>
          <a:off x="3985386" y="487"/>
          <a:ext cx="2616145" cy="15696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1300nit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最高亮度</a:t>
          </a:r>
        </a:p>
      </dsp:txBody>
      <dsp:txXfrm>
        <a:off x="3985386" y="487"/>
        <a:ext cx="2616145" cy="1569687"/>
      </dsp:txXfrm>
    </dsp:sp>
    <dsp:sp modelId="{8B5AAC6C-45FF-464E-B88F-8BE6814B4467}">
      <dsp:nvSpPr>
        <dsp:cNvPr id="0" name=""/>
        <dsp:cNvSpPr/>
      </dsp:nvSpPr>
      <dsp:spPr>
        <a:xfrm>
          <a:off x="1107626" y="1831788"/>
          <a:ext cx="2616145" cy="15696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5000000:1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对比度</a:t>
          </a:r>
        </a:p>
      </dsp:txBody>
      <dsp:txXfrm>
        <a:off x="1107626" y="1831788"/>
        <a:ext cx="2616145" cy="1569687"/>
      </dsp:txXfrm>
    </dsp:sp>
    <dsp:sp modelId="{48097443-0832-4289-8DC1-3D8954863AAA}">
      <dsp:nvSpPr>
        <dsp:cNvPr id="0" name=""/>
        <dsp:cNvSpPr/>
      </dsp:nvSpPr>
      <dsp:spPr>
        <a:xfrm>
          <a:off x="3985386" y="1831788"/>
          <a:ext cx="2616145" cy="15696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MEMC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HDR10+</a:t>
          </a:r>
        </a:p>
      </dsp:txBody>
      <dsp:txXfrm>
        <a:off x="3985386" y="1831788"/>
        <a:ext cx="2616145" cy="1569687"/>
      </dsp:txXfrm>
    </dsp:sp>
    <dsp:sp modelId="{61331654-792C-44B6-8EDF-B30DC93ED24A}">
      <dsp:nvSpPr>
        <dsp:cNvPr id="0" name=""/>
        <dsp:cNvSpPr/>
      </dsp:nvSpPr>
      <dsp:spPr>
        <a:xfrm>
          <a:off x="1107626" y="3663090"/>
          <a:ext cx="2616145" cy="15696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新一代超声</a:t>
          </a:r>
          <a:endParaRPr lang="en-US" altLang="zh-CN" sz="36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波指纹识别</a:t>
          </a:r>
          <a:endParaRPr lang="en-US" altLang="zh-CN" sz="36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1107626" y="3663090"/>
        <a:ext cx="2616145" cy="1569687"/>
      </dsp:txXfrm>
    </dsp:sp>
    <dsp:sp modelId="{A5493E81-4A31-433F-BD86-908696A760A5}">
      <dsp:nvSpPr>
        <dsp:cNvPr id="0" name=""/>
        <dsp:cNvSpPr/>
      </dsp:nvSpPr>
      <dsp:spPr>
        <a:xfrm>
          <a:off x="3985386" y="3663090"/>
          <a:ext cx="2616145" cy="15696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特殊</a:t>
          </a:r>
          <a:endParaRPr lang="en-US" altLang="zh-CN" sz="36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亲肤材质</a:t>
          </a:r>
          <a:endParaRPr lang="en-US" altLang="zh-CN" sz="36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3985386" y="3663090"/>
        <a:ext cx="2616145" cy="1569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3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3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61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7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41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5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612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7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74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1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39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76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时尚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·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进化的一小步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UTOPIA mono A2</a:t>
            </a:r>
            <a:r>
              <a:rPr lang="zh-CN" altLang="en-US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系列 幻眼之弧 新品发布会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08" y="396241"/>
            <a:ext cx="1889409" cy="6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85591" y="3736236"/>
            <a:ext cx="1119213" cy="2421331"/>
          </a:xfrm>
        </p:spPr>
        <p:txBody>
          <a:bodyPr vert="eaVert">
            <a:normAutofit/>
          </a:bodyPr>
          <a:lstStyle/>
          <a:p>
            <a:pPr algn="ctr"/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葡 萄 紫</a:t>
            </a:r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B28140B1-1905-4083-B856-CD675FA543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933" y="236039"/>
            <a:ext cx="2685785" cy="57714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sp3d extrusionH="76200" prstMaterial="matte">
            <a:bevelT/>
            <a:contourClr>
              <a:schemeClr val="bg1">
                <a:lumMod val="65000"/>
              </a:schemeClr>
            </a:contourClr>
          </a:sp3d>
        </p:spPr>
      </p:pic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644FAAA5-A2C1-4E14-88A9-62EE5CE36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215" y="543275"/>
            <a:ext cx="2685785" cy="57714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sp3d extrusionH="76200" prstMaterial="matte">
            <a:bevelT/>
            <a:contourClr>
              <a:schemeClr val="bg1">
                <a:lumMod val="65000"/>
              </a:schemeClr>
            </a:contourClr>
          </a:sp3d>
        </p:spPr>
      </p:pic>
      <p:pic>
        <p:nvPicPr>
          <p:cNvPr id="12" name="内容占位符 3">
            <a:extLst>
              <a:ext uri="{FF2B5EF4-FFF2-40B4-BE49-F238E27FC236}">
                <a16:creationId xmlns:a16="http://schemas.microsoft.com/office/drawing/2014/main" id="{A16B8076-F2F1-4D99-9B13-90ACE5092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0497" y="850511"/>
            <a:ext cx="2685785" cy="57714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sp3d extrusionH="76200" prstMaterial="matte">
            <a:bevelT/>
            <a:contourClr>
              <a:schemeClr val="bg1">
                <a:lumMod val="65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317289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897" y="90860"/>
            <a:ext cx="1119213" cy="2421331"/>
          </a:xfrm>
        </p:spPr>
        <p:txBody>
          <a:bodyPr vert="eaVert">
            <a:normAutofit/>
          </a:bodyPr>
          <a:lstStyle/>
          <a:p>
            <a:pPr algn="ctr"/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薄 荷 青</a:t>
            </a: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56110E68-139E-4C6A-8C8F-D1374B009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423403">
            <a:off x="3620638" y="-1504236"/>
            <a:ext cx="5127894" cy="11019264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isometricLeftDown"/>
            <a:lightRig rig="threePt" dir="t"/>
          </a:scene3d>
          <a:sp3d extrusionH="76200">
            <a:bevelT/>
          </a:sp3d>
        </p:spPr>
      </p:pic>
    </p:spTree>
    <p:extLst>
      <p:ext uri="{BB962C8B-B14F-4D97-AF65-F5344CB8AC3E}">
        <p14:creationId xmlns:p14="http://schemas.microsoft.com/office/powerpoint/2010/main" val="287050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1047" y="2218332"/>
            <a:ext cx="1119213" cy="2421331"/>
          </a:xfrm>
        </p:spPr>
        <p:txBody>
          <a:bodyPr vert="eaVert">
            <a:normAutofit/>
          </a:bodyPr>
          <a:lstStyle/>
          <a:p>
            <a:pPr algn="ctr"/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芒 果 橙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156" y="565613"/>
            <a:ext cx="4662394" cy="10018957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/>
          </a:scene3d>
          <a:sp3d extrusionH="76200">
            <a:bevelT/>
          </a:sp3d>
        </p:spPr>
      </p:pic>
    </p:spTree>
    <p:extLst>
      <p:ext uri="{BB962C8B-B14F-4D97-AF65-F5344CB8AC3E}">
        <p14:creationId xmlns:p14="http://schemas.microsoft.com/office/powerpoint/2010/main" val="410360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影像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细节之处 灵感之源</a:t>
            </a:r>
            <a:endParaRPr lang="en-US" altLang="zh-CN" sz="2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19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637" y="1224868"/>
            <a:ext cx="5740980" cy="1233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89583F0-A75F-4E99-9C3D-C0F8DAEEB6A1}"/>
              </a:ext>
            </a:extLst>
          </p:cNvPr>
          <p:cNvCxnSpPr>
            <a:cxnSpLocks/>
          </p:cNvCxnSpPr>
          <p:nvPr/>
        </p:nvCxnSpPr>
        <p:spPr>
          <a:xfrm>
            <a:off x="2634017" y="2492880"/>
            <a:ext cx="4380932" cy="238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B6E638-F135-4C58-98C3-E6092239399F}"/>
              </a:ext>
            </a:extLst>
          </p:cNvPr>
          <p:cNvCxnSpPr>
            <a:cxnSpLocks/>
          </p:cNvCxnSpPr>
          <p:nvPr/>
        </p:nvCxnSpPr>
        <p:spPr>
          <a:xfrm>
            <a:off x="2247110" y="3674366"/>
            <a:ext cx="476783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181E445-C832-407E-8CD6-978DB2284481}"/>
              </a:ext>
            </a:extLst>
          </p:cNvPr>
          <p:cNvCxnSpPr>
            <a:cxnSpLocks/>
          </p:cNvCxnSpPr>
          <p:nvPr/>
        </p:nvCxnSpPr>
        <p:spPr>
          <a:xfrm>
            <a:off x="2347414" y="4604690"/>
            <a:ext cx="466753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AA7E333-5A62-47FF-95DF-A9EB9D891878}"/>
              </a:ext>
            </a:extLst>
          </p:cNvPr>
          <p:cNvSpPr txBox="1"/>
          <p:nvPr/>
        </p:nvSpPr>
        <p:spPr>
          <a:xfrm>
            <a:off x="7014949" y="1931975"/>
            <a:ext cx="433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主摄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1.08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亿像素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172CC69-7B00-491B-9F08-AB09E8CF4CD6}"/>
              </a:ext>
            </a:extLst>
          </p:cNvPr>
          <p:cNvSpPr txBox="1"/>
          <p:nvPr/>
        </p:nvSpPr>
        <p:spPr>
          <a:xfrm>
            <a:off x="7014949" y="2492880"/>
            <a:ext cx="4339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K5SHMX 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光学防抖 支持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8K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录像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984270A-8D96-406F-90E4-335E14BD6BF1}"/>
              </a:ext>
            </a:extLst>
          </p:cNvPr>
          <p:cNvSpPr txBox="1"/>
          <p:nvPr/>
        </p:nvSpPr>
        <p:spPr>
          <a:xfrm>
            <a:off x="7014949" y="2991848"/>
            <a:ext cx="433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超广角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2000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4F0405-BF5C-4D31-B2E0-D61AA90D370B}"/>
              </a:ext>
            </a:extLst>
          </p:cNvPr>
          <p:cNvSpPr txBox="1"/>
          <p:nvPr/>
        </p:nvSpPr>
        <p:spPr>
          <a:xfrm>
            <a:off x="7014949" y="3552753"/>
            <a:ext cx="4339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IXM350 128°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强大视野 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2.5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厘米微距拍摄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9B08BC-09A2-42D3-8878-C1E60A6E56F5}"/>
              </a:ext>
            </a:extLst>
          </p:cNvPr>
          <p:cNvSpPr txBox="1"/>
          <p:nvPr/>
        </p:nvSpPr>
        <p:spPr>
          <a:xfrm>
            <a:off x="7014949" y="4079689"/>
            <a:ext cx="433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潜望长焦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800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CDAD735-5935-4945-A345-D591EAB0C6E5}"/>
              </a:ext>
            </a:extLst>
          </p:cNvPr>
          <p:cNvSpPr txBox="1"/>
          <p:nvPr/>
        </p:nvSpPr>
        <p:spPr>
          <a:xfrm>
            <a:off x="7014949" y="4640594"/>
            <a:ext cx="4462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OV08a10 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等效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倍光学变焦 最高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50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倍混合变焦</a:t>
            </a:r>
          </a:p>
        </p:txBody>
      </p:sp>
    </p:spTree>
    <p:extLst>
      <p:ext uri="{BB962C8B-B14F-4D97-AF65-F5344CB8AC3E}">
        <p14:creationId xmlns:p14="http://schemas.microsoft.com/office/powerpoint/2010/main" val="114170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637" y="1224868"/>
            <a:ext cx="5740980" cy="1233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C81E4FC-1334-4C69-A755-57F49EA77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130036"/>
              </p:ext>
            </p:extLst>
          </p:nvPr>
        </p:nvGraphicFramePr>
        <p:xfrm>
          <a:off x="6974005" y="399919"/>
          <a:ext cx="4790188" cy="6058162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395094">
                  <a:extLst>
                    <a:ext uri="{9D8B030D-6E8A-4147-A177-3AD203B41FA5}">
                      <a16:colId xmlns:a16="http://schemas.microsoft.com/office/drawing/2014/main" val="1417395294"/>
                    </a:ext>
                  </a:extLst>
                </a:gridCol>
                <a:gridCol w="2395094">
                  <a:extLst>
                    <a:ext uri="{9D8B030D-6E8A-4147-A177-3AD203B41FA5}">
                      <a16:colId xmlns:a16="http://schemas.microsoft.com/office/drawing/2014/main" val="3942443960"/>
                    </a:ext>
                  </a:extLst>
                </a:gridCol>
              </a:tblGrid>
              <a:tr h="9166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mono A2 </a:t>
                      </a:r>
                      <a:r>
                        <a:rPr lang="zh-CN" altLang="en-US" sz="2400" dirty="0"/>
                        <a:t>系列</a:t>
                      </a:r>
                      <a:endParaRPr lang="zh-CN" altLang="en-US" sz="2400" dirty="0"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某</a:t>
                      </a:r>
                      <a:r>
                        <a:rPr lang="en-US" altLang="zh-CN" sz="2400" dirty="0"/>
                        <a:t>11</a:t>
                      </a:r>
                      <a:endParaRPr lang="zh-CN" altLang="en-US" sz="2400" dirty="0"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65132"/>
                  </a:ext>
                </a:extLst>
              </a:tr>
              <a:tr h="1532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主摄</a:t>
                      </a:r>
                      <a:endParaRPr lang="en-US" altLang="zh-CN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K5SHMX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108MP</a:t>
                      </a: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光学防抖 支持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8K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录像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主摄</a:t>
                      </a:r>
                      <a:endParaRPr lang="en-US" altLang="zh-CN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K5SHMX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108MP</a:t>
                      </a: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光学防抖 支持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8K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录像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834920"/>
                  </a:ext>
                </a:extLst>
              </a:tr>
              <a:tr h="106209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超广角</a:t>
                      </a:r>
                      <a:endParaRPr lang="en-US" altLang="zh-CN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IXM350 </a:t>
                      </a:r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20MP</a:t>
                      </a:r>
                    </a:p>
                    <a:p>
                      <a:pPr algn="ctr"/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128°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强大视野</a:t>
                      </a:r>
                      <a:endParaRPr lang="en-US" altLang="zh-CN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2.5</a:t>
                      </a:r>
                      <a:r>
                        <a:rPr lang="zh-CN" altLang="en-US" sz="1800" dirty="0">
                          <a:solidFill>
                            <a:srgbClr val="7030A0"/>
                          </a:solidFill>
                        </a:rPr>
                        <a:t>厘米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微距拍摄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超广角</a:t>
                      </a:r>
                      <a:endParaRPr lang="en-US" altLang="zh-CN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OV13b10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13MP</a:t>
                      </a:r>
                    </a:p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123</a:t>
                      </a:r>
                      <a:r>
                        <a:rPr lang="zh-CN" altLang="zh-CN" sz="1800" dirty="0">
                          <a:solidFill>
                            <a:srgbClr val="FF0000"/>
                          </a:solidFill>
                        </a:rPr>
                        <a:t>°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视野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63666"/>
                  </a:ext>
                </a:extLst>
              </a:tr>
              <a:tr h="1015163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长焦微距</a:t>
                      </a:r>
                      <a:endParaRPr lang="en-US" altLang="zh-CN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K5S5E9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5MP</a:t>
                      </a:r>
                    </a:p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厘米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</a:rPr>
                        <a:t>微距拍摄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01864"/>
                  </a:ext>
                </a:extLst>
              </a:tr>
              <a:tr h="1532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7030A0"/>
                          </a:solidFill>
                        </a:rPr>
                        <a:t>潜望长焦</a:t>
                      </a:r>
                      <a:endParaRPr lang="en-US" altLang="zh-CN" sz="18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OV08a10 8MP</a:t>
                      </a:r>
                    </a:p>
                    <a:p>
                      <a:pPr algn="ctr"/>
                      <a:r>
                        <a:rPr lang="zh-CN" altLang="en-US" sz="1800" dirty="0">
                          <a:solidFill>
                            <a:srgbClr val="7030A0"/>
                          </a:solidFill>
                        </a:rPr>
                        <a:t>等效</a:t>
                      </a:r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5</a:t>
                      </a:r>
                      <a:r>
                        <a:rPr lang="zh-CN" altLang="en-US" sz="1800" dirty="0">
                          <a:solidFill>
                            <a:srgbClr val="7030A0"/>
                          </a:solidFill>
                        </a:rPr>
                        <a:t>倍光学变焦</a:t>
                      </a:r>
                      <a:endParaRPr lang="en-US" altLang="zh-CN" sz="180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rgbClr val="7030A0"/>
                          </a:solidFill>
                        </a:rPr>
                        <a:t>最高</a:t>
                      </a:r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50</a:t>
                      </a:r>
                      <a:r>
                        <a:rPr lang="zh-CN" altLang="en-US" sz="1800" dirty="0">
                          <a:solidFill>
                            <a:srgbClr val="7030A0"/>
                          </a:solidFill>
                        </a:rPr>
                        <a:t>倍混合变焦</a:t>
                      </a:r>
                      <a:endParaRPr lang="zh-CN" altLang="en-US" sz="1800" dirty="0">
                        <a:solidFill>
                          <a:srgbClr val="7030A0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——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OPPOSans R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42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94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142" y="5646755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1.08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亿 超高解析力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1" b="17796"/>
          <a:stretch/>
        </p:blipFill>
        <p:spPr>
          <a:xfrm>
            <a:off x="0" y="-23884"/>
            <a:ext cx="12192000" cy="554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096000" y="5851743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捕捉每一处细节 不错过每一丝灵感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49E0B7-B5AF-461D-B4F7-245D54D031E3}"/>
              </a:ext>
            </a:extLst>
          </p:cNvPr>
          <p:cNvSpPr txBox="1"/>
          <p:nvPr/>
        </p:nvSpPr>
        <p:spPr>
          <a:xfrm>
            <a:off x="401742" y="6402749"/>
            <a:ext cx="6886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图片来源：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https://pixabay.com/zh/photos/alley-street-night-evening-city-89197/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30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2949" y="5675998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128°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宽广视野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t="5014" r="190" b="27316"/>
          <a:stretch/>
        </p:blipFill>
        <p:spPr>
          <a:xfrm>
            <a:off x="0" y="0"/>
            <a:ext cx="12192000" cy="55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347861" y="5880986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风景尽收眼底 践行实用主义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49E0B7-B5AF-461D-B4F7-245D54D031E3}"/>
              </a:ext>
            </a:extLst>
          </p:cNvPr>
          <p:cNvSpPr txBox="1"/>
          <p:nvPr/>
        </p:nvSpPr>
        <p:spPr>
          <a:xfrm>
            <a:off x="401741" y="6402749"/>
            <a:ext cx="7213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图片来源：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https://pixabay.com/zh/photos/bridge-river-city-water-cityscape-336475/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30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6768" y="5675998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2.5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厘米超级微距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 b="21437"/>
          <a:stretch/>
        </p:blipFill>
        <p:spPr>
          <a:xfrm>
            <a:off x="0" y="-1"/>
            <a:ext cx="12192000" cy="551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749603" y="5880987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捕捉细微之处的美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49E0B7-B5AF-461D-B4F7-245D54D031E3}"/>
              </a:ext>
            </a:extLst>
          </p:cNvPr>
          <p:cNvSpPr txBox="1"/>
          <p:nvPr/>
        </p:nvSpPr>
        <p:spPr>
          <a:xfrm>
            <a:off x="401741" y="6402749"/>
            <a:ext cx="737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图片来源：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https://pixabay.com/zh/photos/rose-flower-dew-petals-white-rose-6247730/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43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E83BA6F-2518-4E1D-A16C-4717BA0477DF}"/>
              </a:ext>
            </a:extLst>
          </p:cNvPr>
          <p:cNvSpPr/>
          <p:nvPr/>
        </p:nvSpPr>
        <p:spPr>
          <a:xfrm>
            <a:off x="8274817" y="0"/>
            <a:ext cx="3917183" cy="55165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274817" cy="551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3653" y="5685042"/>
            <a:ext cx="5442397" cy="909884"/>
          </a:xfrm>
        </p:spPr>
        <p:txBody>
          <a:bodyPr>
            <a:normAutofit fontScale="90000"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定制潜望式长焦镜头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749603" y="5859455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记录远方的每一处风景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49E0B7-B5AF-461D-B4F7-245D54D031E3}"/>
              </a:ext>
            </a:extLst>
          </p:cNvPr>
          <p:cNvSpPr txBox="1"/>
          <p:nvPr/>
        </p:nvSpPr>
        <p:spPr>
          <a:xfrm>
            <a:off x="401741" y="6402749"/>
            <a:ext cx="737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图片来源：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https://pixabay.com/zh/photos/mountains-landscape-river-nature-5051149/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D8A35EDA-B6BF-496C-B071-5922EE502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74" t="22513" r="18268" b="54974"/>
          <a:stretch/>
        </p:blipFill>
        <p:spPr>
          <a:xfrm>
            <a:off x="8336232" y="86489"/>
            <a:ext cx="3794353" cy="534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05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Mono A2 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系列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8811" y="365125"/>
            <a:ext cx="2514855" cy="5404140"/>
          </a:xfr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67A7721E-C44F-410D-A0D7-F04629324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3877" y="872088"/>
            <a:ext cx="2514855" cy="540413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1E501191-55BD-40DD-A863-F51D10EB5B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514" y="1453860"/>
            <a:ext cx="2514855" cy="540413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604616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性能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优良体验 以此为本</a:t>
            </a:r>
            <a:endParaRPr lang="en-US" altLang="zh-CN" sz="2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328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9491" y="-790400"/>
            <a:ext cx="14598175" cy="76484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天龙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765G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处理器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一代神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历久弥新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1742" y="6254086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图片来源：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https://pixabay.com/zh/illustrations/blue-cubes-white-design-modern-2137334/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E48CAE-44BC-4B22-8C5F-072CD92DF4C1}"/>
              </a:ext>
            </a:extLst>
          </p:cNvPr>
          <p:cNvSpPr txBox="1"/>
          <p:nvPr/>
        </p:nvSpPr>
        <p:spPr>
          <a:xfrm>
            <a:off x="9468685" y="2376203"/>
            <a:ext cx="210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03SmartFontUI" panose="02000600000000000000" pitchFamily="50" charset="-128"/>
                <a:ea typeface="03SmartFontUI" panose="02000600000000000000" pitchFamily="50" charset="-128"/>
              </a:rPr>
              <a:t>mono A2</a:t>
            </a:r>
            <a:endParaRPr lang="zh-CN" altLang="en-US" sz="2400" dirty="0">
              <a:latin typeface="03SmartFontUI" panose="02000600000000000000" pitchFamily="50" charset="-128"/>
              <a:ea typeface="03SmartFontUI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897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85" r="-221"/>
          <a:stretch/>
        </p:blipFill>
        <p:spPr>
          <a:xfrm>
            <a:off x="-133350" y="0"/>
            <a:ext cx="12430125" cy="6875247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4643" y="4759129"/>
            <a:ext cx="5797800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天龙</a:t>
            </a:r>
            <a:r>
              <a:rPr lang="en-US" altLang="zh-CN" sz="4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780G 5G-SoC</a:t>
            </a:r>
            <a:endParaRPr lang="zh-CN" altLang="en-US" sz="48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244643" y="5653051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870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同代工艺 稳定流畅新体验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1742" y="6254086"/>
            <a:ext cx="550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图片来源：微博</a:t>
            </a:r>
            <a:r>
              <a:rPr lang="en-US" altLang="zh-CN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@</a:t>
            </a:r>
            <a:r>
              <a:rPr lang="zh-CN" altLang="en-US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联发科技官方微博</a:t>
            </a: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E48CAE-44BC-4B22-8C5F-072CD92DF4C1}"/>
              </a:ext>
            </a:extLst>
          </p:cNvPr>
          <p:cNvSpPr txBox="1"/>
          <p:nvPr/>
        </p:nvSpPr>
        <p:spPr>
          <a:xfrm>
            <a:off x="9468685" y="4297464"/>
            <a:ext cx="210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/>
                </a:solidFill>
                <a:latin typeface="03SmartFontUI" panose="02000600000000000000" pitchFamily="50" charset="-128"/>
                <a:ea typeface="03SmartFontUI" panose="02000600000000000000" pitchFamily="50" charset="-128"/>
              </a:rPr>
              <a:t>mono A2s</a:t>
            </a:r>
            <a:endParaRPr lang="zh-CN" altLang="en-US" sz="2400" dirty="0">
              <a:solidFill>
                <a:schemeClr val="bg1"/>
              </a:solidFill>
              <a:latin typeface="03SmartFontUI" panose="02000600000000000000" pitchFamily="50" charset="-128"/>
              <a:ea typeface="03SmartFontUI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1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70682A6-6ABB-4FD3-94BB-09897CDBF7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2" y="-307044"/>
            <a:ext cx="4572384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LPDDR5</a:t>
            </a:r>
            <a:endParaRPr lang="zh-CN" altLang="en-US" sz="48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旗舰机内存规格 比快更快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/>
              <a:t>背景图片来源：</a:t>
            </a:r>
            <a:r>
              <a:rPr lang="en-US" altLang="zh-CN" sz="1400" dirty="0"/>
              <a:t>https://www.pexels.com/zh-cn/photo/4772878/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729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2BAC2AAB-F7AA-4C0F-B685-B0471B14F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041" y="0"/>
            <a:ext cx="2540361" cy="5458951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/>
          </a:scene3d>
          <a:sp3d extrusionH="76200">
            <a:bevelT/>
          </a:sp3d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D501FDE7-7632-49F1-99DF-29C250D81F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0584" y="269497"/>
            <a:ext cx="2540361" cy="5458951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/>
          </a:scene3d>
          <a:sp3d extrusionH="76200">
            <a:bevelT/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4500mAh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大电池</a:t>
            </a:r>
            <a:r>
              <a:rPr lang="en-US" altLang="zh-CN" sz="14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</a:t>
            </a:r>
            <a:endParaRPr lang="zh-CN" altLang="en-US" sz="14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中度使用 全日无忧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电池容量：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4500mAh(</a:t>
            </a:r>
            <a:r>
              <a:rPr lang="en-US" altLang="zh-CN" sz="1400" dirty="0" err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typ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)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9D508D82-510D-493A-BD16-3B3AC71C5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7" y="685742"/>
            <a:ext cx="2540362" cy="5458951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/>
          </a:scene3d>
          <a:sp3d extrusionH="76200">
            <a:bevelT/>
          </a:sp3d>
        </p:spPr>
      </p:pic>
    </p:spTree>
    <p:extLst>
      <p:ext uri="{BB962C8B-B14F-4D97-AF65-F5344CB8AC3E}">
        <p14:creationId xmlns:p14="http://schemas.microsoft.com/office/powerpoint/2010/main" val="872192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2BAC2AAB-F7AA-4C0F-B685-B0471B14F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49435" y="-1299132"/>
            <a:ext cx="4273786" cy="91838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 fontScale="90000"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满血版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65w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极速闪充</a:t>
            </a:r>
            <a:r>
              <a:rPr lang="en-US" altLang="zh-CN" sz="14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</a:t>
            </a:r>
            <a:endParaRPr lang="zh-CN" altLang="en-US" sz="14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安全稳定 快速省心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兼容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PD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等协议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D0EE5C7-11C6-4F19-907C-6ACF0A30D6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8" b="1"/>
          <a:stretch/>
        </p:blipFill>
        <p:spPr>
          <a:xfrm rot="5400000">
            <a:off x="-3625527" y="-1117507"/>
            <a:ext cx="4273787" cy="876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21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细节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细节之处 方见真章</a:t>
            </a:r>
            <a:endParaRPr lang="en-US" altLang="zh-CN" sz="2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575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2BAC2AAB-F7AA-4C0F-B685-B0471B14F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8162"/>
            <a:ext cx="12242069" cy="68861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74801" y="2035171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红外遥控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374801" y="2929093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智慧中心 凝于掌心</a:t>
            </a:r>
          </a:p>
        </p:txBody>
      </p:sp>
    </p:spTree>
    <p:extLst>
      <p:ext uri="{BB962C8B-B14F-4D97-AF65-F5344CB8AC3E}">
        <p14:creationId xmlns:p14="http://schemas.microsoft.com/office/powerpoint/2010/main" val="1589121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D1526268-FC1A-4068-B0F3-7050782DC3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/>
          <a:stretch/>
        </p:blipFill>
        <p:spPr>
          <a:xfrm flipH="1">
            <a:off x="-7625966" y="-337712"/>
            <a:ext cx="9908983" cy="7527743"/>
          </a:xfrm>
          <a:prstGeom prst="rect">
            <a:avLst/>
          </a:prstGeo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9D508D82-510D-493A-BD16-3B3AC71C5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/>
          <a:stretch/>
        </p:blipFill>
        <p:spPr>
          <a:xfrm>
            <a:off x="2283017" y="-334872"/>
            <a:ext cx="9908983" cy="752774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图片来源：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https://pixabay.com/zh/photos/e-mobility-electric-mobility-219651/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DAE5C640-D0EE-4D19-8159-28D04963FDF2}"/>
              </a:ext>
            </a:extLst>
          </p:cNvPr>
          <p:cNvSpPr txBox="1">
            <a:spLocks/>
          </p:cNvSpPr>
          <p:nvPr/>
        </p:nvSpPr>
        <p:spPr>
          <a:xfrm>
            <a:off x="401742" y="2837868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全功能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NFC3.0</a:t>
            </a:r>
            <a:endParaRPr lang="zh-CN" altLang="en-US" sz="48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86404A5-5A09-47AB-9FF7-2D21C3BE4C0B}"/>
              </a:ext>
            </a:extLst>
          </p:cNvPr>
          <p:cNvSpPr txBox="1">
            <a:spLocks/>
          </p:cNvSpPr>
          <p:nvPr/>
        </p:nvSpPr>
        <p:spPr>
          <a:xfrm>
            <a:off x="401742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稳定安全 简洁高效</a:t>
            </a:r>
          </a:p>
        </p:txBody>
      </p:sp>
    </p:spTree>
    <p:extLst>
      <p:ext uri="{BB962C8B-B14F-4D97-AF65-F5344CB8AC3E}">
        <p14:creationId xmlns:p14="http://schemas.microsoft.com/office/powerpoint/2010/main" val="2225393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SHAKENGINE 2.0</a:t>
            </a:r>
            <a:endParaRPr lang="zh-CN" altLang="en-US" sz="14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大尺寸马达 高规格调校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900933D-F9D2-4017-9FA0-7DEC87A57847}"/>
              </a:ext>
            </a:extLst>
          </p:cNvPr>
          <p:cNvGrpSpPr/>
          <p:nvPr/>
        </p:nvGrpSpPr>
        <p:grpSpPr>
          <a:xfrm>
            <a:off x="933450" y="1104900"/>
            <a:ext cx="4591050" cy="4591050"/>
            <a:chOff x="933450" y="1104900"/>
            <a:chExt cx="4591050" cy="4591050"/>
          </a:xfrm>
          <a:scene3d>
            <a:camera prst="orthographicFront"/>
            <a:lightRig rig="freezing" dir="t"/>
          </a:scene3d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BE2BCC-E629-4D4E-9E59-0E8E0E435D0F}"/>
                </a:ext>
              </a:extLst>
            </p:cNvPr>
            <p:cNvSpPr/>
            <p:nvPr/>
          </p:nvSpPr>
          <p:spPr>
            <a:xfrm>
              <a:off x="933450" y="1104900"/>
              <a:ext cx="4591050" cy="4591050"/>
            </a:xfrm>
            <a:prstGeom prst="rect">
              <a:avLst/>
            </a:prstGeom>
            <a:gradFill flip="none" rotWithShape="1">
              <a:gsLst>
                <a:gs pos="100000">
                  <a:srgbClr val="3F3F3F"/>
                </a:gs>
                <a:gs pos="0">
                  <a:srgbClr val="3F3F3F"/>
                </a:gs>
                <a:gs pos="77344">
                  <a:srgbClr val="262626"/>
                </a:gs>
                <a:gs pos="22672">
                  <a:srgbClr val="282828"/>
                </a:gs>
                <a:gs pos="52000">
                  <a:srgbClr val="0B0B0B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sp3d prstMaterial="metal">
              <a:bevelT w="152400" h="152400" prst="angle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19971C2-9308-4014-992B-E68368A75393}"/>
                </a:ext>
              </a:extLst>
            </p:cNvPr>
            <p:cNvSpPr txBox="1"/>
            <p:nvPr/>
          </p:nvSpPr>
          <p:spPr>
            <a:xfrm>
              <a:off x="1400175" y="4078411"/>
              <a:ext cx="3657600" cy="707886"/>
            </a:xfrm>
            <a:prstGeom prst="rect">
              <a:avLst/>
            </a:prstGeom>
            <a:noFill/>
            <a:sp3d prstMaterial="metal">
              <a:bevelT w="152400" h="152400" prst="angle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03SmartFontUI" panose="02000600000000000000" pitchFamily="50" charset="-128"/>
                  <a:ea typeface="03SmartFontUI" panose="02000600000000000000" pitchFamily="50" charset="-128"/>
                </a:rPr>
                <a:t>SHAKENGINE</a:t>
              </a:r>
              <a:endParaRPr lang="zh-CN" altLang="en-US" sz="4000" dirty="0">
                <a:solidFill>
                  <a:schemeClr val="bg1"/>
                </a:solidFill>
                <a:latin typeface="03SmartFontUI" panose="02000600000000000000" pitchFamily="50" charset="-128"/>
                <a:ea typeface="03SmartFontUI" panose="02000600000000000000" pitchFamily="50" charset="-128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D7098FC-39EE-4D8C-986F-FCCA195F49D9}"/>
                </a:ext>
              </a:extLst>
            </p:cNvPr>
            <p:cNvSpPr txBox="1"/>
            <p:nvPr/>
          </p:nvSpPr>
          <p:spPr>
            <a:xfrm>
              <a:off x="4143375" y="4711422"/>
              <a:ext cx="1000125" cy="461665"/>
            </a:xfrm>
            <a:prstGeom prst="rect">
              <a:avLst/>
            </a:prstGeom>
            <a:noFill/>
            <a:sp3d prstMaterial="metal">
              <a:bevelT w="152400" h="152400" prst="angle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2.0</a:t>
              </a:r>
              <a:endParaRPr lang="zh-CN" altLang="en-US" sz="2400" dirty="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32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屏幕</a:t>
            </a:r>
            <a:endParaRPr lang="zh-CN" altLang="en-US" sz="4800" dirty="0">
              <a:latin typeface="思源宋体 CN SemiBold" panose="02020600000000000000" pitchFamily="18" charset="-122"/>
              <a:ea typeface="思源宋体 CN SemiBold" panose="02020600000000000000" pitchFamily="18" charset="-122"/>
              <a:cs typeface="OPPOSans R" panose="00020600040101010101" pitchFamily="18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一见倾心 再见倾城</a:t>
            </a:r>
            <a:endParaRPr lang="en-US" altLang="zh-CN" sz="2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187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9D508D82-510D-493A-BD16-3B3AC71C5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635000"/>
            <a:ext cx="12192000" cy="81279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图片来源：</a:t>
            </a:r>
            <a:r>
              <a:rPr lang="en-US" altLang="zh-CN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https://pixabay.com/zh/photos/concert-live-audience-people-crowd-3387324/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DAE5C640-D0EE-4D19-8159-28D04963FDF2}"/>
              </a:ext>
            </a:extLst>
          </p:cNvPr>
          <p:cNvSpPr txBox="1">
            <a:spLocks/>
          </p:cNvSpPr>
          <p:nvPr/>
        </p:nvSpPr>
        <p:spPr>
          <a:xfrm>
            <a:off x="6535842" y="4860257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Hares</a:t>
            </a:r>
            <a:r>
              <a:rPr lang="zh-CN" altLang="en-US" sz="48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认证对称双扬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86404A5-5A09-47AB-9FF7-2D21C3BE4C0B}"/>
              </a:ext>
            </a:extLst>
          </p:cNvPr>
          <p:cNvSpPr txBox="1">
            <a:spLocks/>
          </p:cNvSpPr>
          <p:nvPr/>
        </p:nvSpPr>
        <p:spPr>
          <a:xfrm>
            <a:off x="6535842" y="5754179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声场细腻 声临其境</a:t>
            </a:r>
          </a:p>
        </p:txBody>
      </p:sp>
    </p:spTree>
    <p:extLst>
      <p:ext uri="{BB962C8B-B14F-4D97-AF65-F5344CB8AC3E}">
        <p14:creationId xmlns:p14="http://schemas.microsoft.com/office/powerpoint/2010/main" val="1230357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9D508D82-510D-493A-BD16-3B3AC71C5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4471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图片来源：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https://pixabay.com/zh/photos/surface-rain-drops-raindrops-455124/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0DC13E6D-9D24-4BC6-B663-BA2F061D6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2827" y="-383482"/>
            <a:ext cx="3881026" cy="833989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isometricTopUp"/>
            <a:lightRig rig="threePt" dir="t"/>
          </a:scene3d>
          <a:sp3d extrusionH="76200">
            <a:bevelT/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00D335F-1F90-4BA1-985B-10A78B84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743" y="2876579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IP53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生活防泼溅</a:t>
            </a:r>
            <a:endParaRPr lang="zh-CN" altLang="en-US" sz="14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371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价格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感动人心 价格厚道</a:t>
            </a:r>
            <a:endParaRPr lang="en-US" altLang="zh-CN" sz="2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3055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2" y="506792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mono A2</a:t>
            </a:r>
            <a:endParaRPr lang="zh-CN" altLang="en-US" sz="4000" dirty="0">
              <a:latin typeface="思源宋体 CN Medium" panose="02020500000000000000" pitchFamily="18" charset="-122"/>
              <a:ea typeface="思源宋体 CN Medium" panose="02020500000000000000" pitchFamily="18" charset="-122"/>
              <a:cs typeface="OPPOSans R" panose="00020600040101010101" pitchFamily="18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8505776" y="2117235"/>
            <a:ext cx="3256518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¥1399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88831" y="2117235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505776" y="3500603"/>
            <a:ext cx="3256518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¥1699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88831" y="3500603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096000" y="4669079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8+256G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¥2199</a:t>
            </a:r>
            <a:endParaRPr lang="zh-CN" altLang="en-US" sz="2400" dirty="0">
              <a:solidFill>
                <a:prstClr val="black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8505776" y="4883971"/>
            <a:ext cx="3256518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¥1999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88831" y="4883971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1A56EDB-EB4F-41D0-9715-F9918C40F6DC}"/>
              </a:ext>
            </a:extLst>
          </p:cNvPr>
          <p:cNvSpPr txBox="1">
            <a:spLocks/>
          </p:cNvSpPr>
          <p:nvPr/>
        </p:nvSpPr>
        <p:spPr>
          <a:xfrm>
            <a:off x="6103511" y="3281145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8+128G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¥1799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8AACE8F-4541-4DD5-B223-A8AE40C395FE}"/>
              </a:ext>
            </a:extLst>
          </p:cNvPr>
          <p:cNvSpPr txBox="1">
            <a:spLocks/>
          </p:cNvSpPr>
          <p:nvPr/>
        </p:nvSpPr>
        <p:spPr>
          <a:xfrm>
            <a:off x="6095999" y="1893211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6+128G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¥1499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20" name="内容占位符 3">
            <a:extLst>
              <a:ext uri="{FF2B5EF4-FFF2-40B4-BE49-F238E27FC236}">
                <a16:creationId xmlns:a16="http://schemas.microsoft.com/office/drawing/2014/main" id="{246EDCD9-F73F-4C4D-9406-9055B0BD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44" y="365126"/>
            <a:ext cx="1596227" cy="3430111"/>
          </a:xfr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pic>
        <p:nvPicPr>
          <p:cNvPr id="21" name="内容占位符 3">
            <a:extLst>
              <a:ext uri="{FF2B5EF4-FFF2-40B4-BE49-F238E27FC236}">
                <a16:creationId xmlns:a16="http://schemas.microsoft.com/office/drawing/2014/main" id="{9526B6AA-59B5-4A9B-9643-85C9A0655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447" y="946823"/>
            <a:ext cx="1596226" cy="343011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F8F0F7DA-3EB0-4D5B-9CB1-48B091D394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683" y="1453861"/>
            <a:ext cx="1596226" cy="343011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pic>
        <p:nvPicPr>
          <p:cNvPr id="23" name="内容占位符 3">
            <a:extLst>
              <a:ext uri="{FF2B5EF4-FFF2-40B4-BE49-F238E27FC236}">
                <a16:creationId xmlns:a16="http://schemas.microsoft.com/office/drawing/2014/main" id="{19A57164-29A2-4697-A7C9-14BF2A3475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7718" y="2050122"/>
            <a:ext cx="1596226" cy="343010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pic>
        <p:nvPicPr>
          <p:cNvPr id="24" name="内容占位符 3">
            <a:extLst>
              <a:ext uri="{FF2B5EF4-FFF2-40B4-BE49-F238E27FC236}">
                <a16:creationId xmlns:a16="http://schemas.microsoft.com/office/drawing/2014/main" id="{52F2CA22-DA20-444A-89D1-5D1B88CD97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4431" y="2722749"/>
            <a:ext cx="1596226" cy="343010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AE249A8-A1AD-4E3E-B551-217E800B11E4}"/>
              </a:ext>
            </a:extLst>
          </p:cNvPr>
          <p:cNvCxnSpPr/>
          <p:nvPr/>
        </p:nvCxnSpPr>
        <p:spPr>
          <a:xfrm>
            <a:off x="7033114" y="2779899"/>
            <a:ext cx="944628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792B9BD-3060-4D44-BB82-2B048E9F7413}"/>
              </a:ext>
            </a:extLst>
          </p:cNvPr>
          <p:cNvCxnSpPr/>
          <p:nvPr/>
        </p:nvCxnSpPr>
        <p:spPr>
          <a:xfrm>
            <a:off x="6956642" y="4170549"/>
            <a:ext cx="944628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0ED879-4E98-4084-87AC-883D950DE3AE}"/>
              </a:ext>
            </a:extLst>
          </p:cNvPr>
          <p:cNvCxnSpPr/>
          <p:nvPr/>
        </p:nvCxnSpPr>
        <p:spPr>
          <a:xfrm>
            <a:off x="6956642" y="5556431"/>
            <a:ext cx="944628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2F2E76D-04DF-45AB-91C8-C3C0ABEEDEE0}"/>
              </a:ext>
            </a:extLst>
          </p:cNvPr>
          <p:cNvSpPr/>
          <p:nvPr/>
        </p:nvSpPr>
        <p:spPr>
          <a:xfrm>
            <a:off x="8992545" y="1276350"/>
            <a:ext cx="2580194" cy="616861"/>
          </a:xfrm>
          <a:prstGeom prst="roundRect">
            <a:avLst>
              <a:gd name="adj" fmla="val 50000"/>
            </a:avLst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3AFE0C-9840-46BF-A378-1F996209ECC5}"/>
              </a:ext>
            </a:extLst>
          </p:cNvPr>
          <p:cNvSpPr txBox="1"/>
          <p:nvPr/>
        </p:nvSpPr>
        <p:spPr>
          <a:xfrm>
            <a:off x="9201150" y="1309637"/>
            <a:ext cx="217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618</a:t>
            </a:r>
            <a:r>
              <a:rPr lang="zh-CN" altLang="en-US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特惠</a:t>
            </a:r>
          </a:p>
        </p:txBody>
      </p:sp>
    </p:spTree>
    <p:extLst>
      <p:ext uri="{BB962C8B-B14F-4D97-AF65-F5344CB8AC3E}">
        <p14:creationId xmlns:p14="http://schemas.microsoft.com/office/powerpoint/2010/main" val="1786591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2" y="506792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mono A2s</a:t>
            </a:r>
            <a:endParaRPr lang="zh-CN" altLang="en-US" sz="4000" dirty="0">
              <a:latin typeface="思源宋体 CN Medium" panose="02020500000000000000" pitchFamily="18" charset="-122"/>
              <a:ea typeface="思源宋体 CN Medium" panose="02020500000000000000" pitchFamily="18" charset="-122"/>
              <a:cs typeface="OPPOSans R" panose="00020600040101010101" pitchFamily="18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8505776" y="2117235"/>
            <a:ext cx="368622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88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¥2</a:t>
            </a:r>
            <a:r>
              <a:rPr lang="en-US" altLang="zh-CN" sz="60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 </a:t>
            </a:r>
            <a:r>
              <a:rPr lang="en-US" altLang="zh-CN" sz="88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88831" y="2117235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505776" y="3500603"/>
            <a:ext cx="3512980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¥2499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88831" y="3500603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096000" y="4669079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8+256G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¥2999</a:t>
            </a:r>
            <a:endParaRPr lang="zh-CN" altLang="en-US" sz="2400" dirty="0">
              <a:solidFill>
                <a:prstClr val="black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8505776" y="4883971"/>
            <a:ext cx="3512980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¥2799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88831" y="4883971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1A56EDB-EB4F-41D0-9715-F9918C40F6DC}"/>
              </a:ext>
            </a:extLst>
          </p:cNvPr>
          <p:cNvSpPr txBox="1">
            <a:spLocks/>
          </p:cNvSpPr>
          <p:nvPr/>
        </p:nvSpPr>
        <p:spPr>
          <a:xfrm>
            <a:off x="6103511" y="3281145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8+128G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¥2699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8AACE8F-4541-4DD5-B223-A8AE40C395FE}"/>
              </a:ext>
            </a:extLst>
          </p:cNvPr>
          <p:cNvSpPr txBox="1">
            <a:spLocks/>
          </p:cNvSpPr>
          <p:nvPr/>
        </p:nvSpPr>
        <p:spPr>
          <a:xfrm>
            <a:off x="6095999" y="1893211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6+128G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¥2299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20" name="内容占位符 3">
            <a:extLst>
              <a:ext uri="{FF2B5EF4-FFF2-40B4-BE49-F238E27FC236}">
                <a16:creationId xmlns:a16="http://schemas.microsoft.com/office/drawing/2014/main" id="{246EDCD9-F73F-4C4D-9406-9055B0BD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44" y="365126"/>
            <a:ext cx="1596227" cy="3430111"/>
          </a:xfr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pic>
        <p:nvPicPr>
          <p:cNvPr id="21" name="内容占位符 3">
            <a:extLst>
              <a:ext uri="{FF2B5EF4-FFF2-40B4-BE49-F238E27FC236}">
                <a16:creationId xmlns:a16="http://schemas.microsoft.com/office/drawing/2014/main" id="{9526B6AA-59B5-4A9B-9643-85C9A0655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447" y="946823"/>
            <a:ext cx="1596226" cy="343011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F8F0F7DA-3EB0-4D5B-9CB1-48B091D394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683" y="1453861"/>
            <a:ext cx="1596226" cy="343011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pic>
        <p:nvPicPr>
          <p:cNvPr id="23" name="内容占位符 3">
            <a:extLst>
              <a:ext uri="{FF2B5EF4-FFF2-40B4-BE49-F238E27FC236}">
                <a16:creationId xmlns:a16="http://schemas.microsoft.com/office/drawing/2014/main" id="{19A57164-29A2-4697-A7C9-14BF2A3475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7718" y="2050122"/>
            <a:ext cx="1596226" cy="343010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pic>
        <p:nvPicPr>
          <p:cNvPr id="24" name="内容占位符 3">
            <a:extLst>
              <a:ext uri="{FF2B5EF4-FFF2-40B4-BE49-F238E27FC236}">
                <a16:creationId xmlns:a16="http://schemas.microsoft.com/office/drawing/2014/main" id="{52F2CA22-DA20-444A-89D1-5D1B88CD97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4431" y="2722749"/>
            <a:ext cx="1596226" cy="343010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/>
          </a:sp3d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AE249A8-A1AD-4E3E-B551-217E800B11E4}"/>
              </a:ext>
            </a:extLst>
          </p:cNvPr>
          <p:cNvCxnSpPr/>
          <p:nvPr/>
        </p:nvCxnSpPr>
        <p:spPr>
          <a:xfrm>
            <a:off x="7033114" y="2779899"/>
            <a:ext cx="944628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792B9BD-3060-4D44-BB82-2B048E9F7413}"/>
              </a:ext>
            </a:extLst>
          </p:cNvPr>
          <p:cNvCxnSpPr/>
          <p:nvPr/>
        </p:nvCxnSpPr>
        <p:spPr>
          <a:xfrm>
            <a:off x="6956642" y="4170549"/>
            <a:ext cx="944628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0ED879-4E98-4084-87AC-883D950DE3AE}"/>
              </a:ext>
            </a:extLst>
          </p:cNvPr>
          <p:cNvCxnSpPr/>
          <p:nvPr/>
        </p:nvCxnSpPr>
        <p:spPr>
          <a:xfrm>
            <a:off x="6956642" y="5556431"/>
            <a:ext cx="944628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2F2E76D-04DF-45AB-91C8-C3C0ABEEDEE0}"/>
              </a:ext>
            </a:extLst>
          </p:cNvPr>
          <p:cNvSpPr/>
          <p:nvPr/>
        </p:nvSpPr>
        <p:spPr>
          <a:xfrm>
            <a:off x="8992545" y="1276350"/>
            <a:ext cx="2580194" cy="616861"/>
          </a:xfrm>
          <a:prstGeom prst="roundRect">
            <a:avLst>
              <a:gd name="adj" fmla="val 50000"/>
            </a:avLst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3AFE0C-9840-46BF-A378-1F996209ECC5}"/>
              </a:ext>
            </a:extLst>
          </p:cNvPr>
          <p:cNvSpPr txBox="1"/>
          <p:nvPr/>
        </p:nvSpPr>
        <p:spPr>
          <a:xfrm>
            <a:off x="9201150" y="1309637"/>
            <a:ext cx="217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618</a:t>
            </a:r>
            <a:r>
              <a:rPr lang="zh-CN" altLang="en-US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特惠</a:t>
            </a:r>
          </a:p>
        </p:txBody>
      </p:sp>
    </p:spTree>
    <p:extLst>
      <p:ext uri="{BB962C8B-B14F-4D97-AF65-F5344CB8AC3E}">
        <p14:creationId xmlns:p14="http://schemas.microsoft.com/office/powerpoint/2010/main" val="4198651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更多思考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明天见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08" y="396241"/>
            <a:ext cx="1889409" cy="6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1233P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定制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OLED</a:t>
            </a:r>
            <a:endParaRPr lang="zh-CN" altLang="en-US" sz="48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追求完美的手感和显示效果</a:t>
            </a: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9FE1D957-5C98-40FC-804F-F2C39F81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9570" y="264134"/>
            <a:ext cx="2818833" cy="6057352"/>
          </a:xfrm>
          <a:effectLst>
            <a:reflection blurRad="6350" stA="50000" endA="300" endPos="55000" dir="5400000" sy="-100000" algn="bl" rotWithShape="0"/>
          </a:effectLst>
          <a:scene3d>
            <a:camera prst="perspectiveContrastingLeftFacing">
              <a:rot lat="21000000" lon="20400000" rev="21594000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4264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第三代屏下摄像头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优雅设计 颜值无敌</a:t>
            </a:r>
          </a:p>
        </p:txBody>
      </p:sp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19405B07-6E5F-43F9-A66C-C6A84168A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3355206" y="-14641347"/>
            <a:ext cx="9110712" cy="19577894"/>
          </a:xfrm>
          <a:effectLst>
            <a:reflection blurRad="6350" stA="50000" endA="300" endPos="55000" dir="5400000" sy="-100000" algn="bl" rotWithShape="0"/>
          </a:effectLst>
          <a:scene3d>
            <a:camera prst="perspectiveContrastingLeftFacing" fov="1800000">
              <a:rot lat="0" lon="0" rev="0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54682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42DED6C2-3494-4F01-AA99-3A7E5E016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t="25951" r="-265" b="10670"/>
          <a:stretch/>
        </p:blipFill>
        <p:spPr>
          <a:xfrm>
            <a:off x="264455" y="2098451"/>
            <a:ext cx="5797204" cy="2624491"/>
          </a:xfrm>
          <a:prstGeom prst="roundRect">
            <a:avLst>
              <a:gd name="adj" fmla="val 11151"/>
            </a:avLst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C4CF7D-5CBD-4B84-B0E3-B05445C01B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814171" y="530398"/>
            <a:ext cx="2697770" cy="57972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144Hz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高刷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比流畅 更流畅 极致体验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/>
              <a:t>背景图片来源：</a:t>
            </a:r>
            <a:r>
              <a:rPr lang="en-US" altLang="zh-CN" sz="1400" dirty="0"/>
              <a:t>https://pixabay.com/zh/photos/white-horse-running-gallop-4031101/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C52BC690-CE98-4C05-94CE-AC4C4070C132}"/>
              </a:ext>
            </a:extLst>
          </p:cNvPr>
          <p:cNvSpPr txBox="1">
            <a:spLocks/>
          </p:cNvSpPr>
          <p:nvPr/>
        </p:nvSpPr>
        <p:spPr>
          <a:xfrm>
            <a:off x="6130343" y="1945713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solidFill>
                  <a:srgbClr val="3F3F3F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144Hz</a:t>
            </a:r>
            <a:r>
              <a:rPr lang="zh-CN" altLang="en-US" sz="4800" dirty="0">
                <a:solidFill>
                  <a:srgbClr val="3F3F3F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高刷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1BADA49-8536-47B9-A443-70E675602F47}"/>
              </a:ext>
            </a:extLst>
          </p:cNvPr>
          <p:cNvSpPr txBox="1">
            <a:spLocks/>
          </p:cNvSpPr>
          <p:nvPr/>
        </p:nvSpPr>
        <p:spPr>
          <a:xfrm>
            <a:off x="6130343" y="1051791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solidFill>
                  <a:srgbClr val="7F7F7F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144Hz</a:t>
            </a:r>
            <a:r>
              <a:rPr lang="zh-CN" altLang="en-US" sz="4800" dirty="0">
                <a:solidFill>
                  <a:srgbClr val="7F7F7F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高刷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3D917D9C-F1CD-4128-8C28-02E025464DBC}"/>
              </a:ext>
            </a:extLst>
          </p:cNvPr>
          <p:cNvSpPr txBox="1">
            <a:spLocks/>
          </p:cNvSpPr>
          <p:nvPr/>
        </p:nvSpPr>
        <p:spPr>
          <a:xfrm>
            <a:off x="6130343" y="15963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solidFill>
                  <a:srgbClr val="BFBFBF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144Hz</a:t>
            </a:r>
            <a:r>
              <a:rPr lang="zh-CN" altLang="en-US" sz="4800" dirty="0">
                <a:solidFill>
                  <a:srgbClr val="BFBFBF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高刷</a:t>
            </a:r>
          </a:p>
        </p:txBody>
      </p:sp>
    </p:spTree>
    <p:extLst>
      <p:ext uri="{BB962C8B-B14F-4D97-AF65-F5344CB8AC3E}">
        <p14:creationId xmlns:p14="http://schemas.microsoft.com/office/powerpoint/2010/main" val="155612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851D13B4-3EA8-4B83-8D20-B67B444A7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3988308"/>
              </p:ext>
            </p:extLst>
          </p:nvPr>
        </p:nvGraphicFramePr>
        <p:xfrm>
          <a:off x="-804506" y="812367"/>
          <a:ext cx="7709159" cy="5233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标题 1">
            <a:extLst>
              <a:ext uri="{FF2B5EF4-FFF2-40B4-BE49-F238E27FC236}">
                <a16:creationId xmlns:a16="http://schemas.microsoft.com/office/drawing/2014/main" id="{B5C86E37-6B14-4206-A752-453CB194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高素质屏幕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4B7D6CD-CCC2-4CB8-897D-5E1D76F3FAA3}"/>
              </a:ext>
            </a:extLst>
          </p:cNvPr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但是我们相信 比参数更重要的是体验</a:t>
            </a:r>
          </a:p>
        </p:txBody>
      </p:sp>
    </p:spTree>
    <p:extLst>
      <p:ext uri="{BB962C8B-B14F-4D97-AF65-F5344CB8AC3E}">
        <p14:creationId xmlns:p14="http://schemas.microsoft.com/office/powerpoint/2010/main" val="216320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外观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幻眼之弧 潮流先锋</a:t>
            </a:r>
            <a:endParaRPr lang="en-US" altLang="zh-CN" sz="2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337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1047" y="2218332"/>
            <a:ext cx="1119213" cy="2421331"/>
          </a:xfrm>
        </p:spPr>
        <p:txBody>
          <a:bodyPr vert="eaVert">
            <a:normAutofit/>
          </a:bodyPr>
          <a:lstStyle/>
          <a:p>
            <a:pPr algn="ctr"/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凝 露 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1506" y="-317656"/>
            <a:ext cx="2733176" cy="5873289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/>
          </a:scene3d>
          <a:sp3d extrusionH="76200">
            <a:bevelT/>
          </a:sp3d>
        </p:spPr>
      </p:pic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1EB54204-24AD-4FD9-B9B2-C29A6426B0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7350" y="492354"/>
            <a:ext cx="2733176" cy="5873289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/>
          </a:scene3d>
          <a:sp3d extrusionH="76200">
            <a:bevelT/>
          </a:sp3d>
        </p:spPr>
      </p:pic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56110E68-139E-4C6A-8C8F-D1374B009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9841" y="1551577"/>
            <a:ext cx="2733176" cy="5873289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/>
          </a:scene3d>
          <a:sp3d extrusionH="76200">
            <a:bevelT/>
          </a:sp3d>
        </p:spPr>
      </p:pic>
    </p:spTree>
    <p:extLst>
      <p:ext uri="{BB962C8B-B14F-4D97-AF65-F5344CB8AC3E}">
        <p14:creationId xmlns:p14="http://schemas.microsoft.com/office/powerpoint/2010/main" val="10666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8UTOPIA-Kono-智慧生活</Template>
  <TotalTime>423</TotalTime>
  <Words>645</Words>
  <Application>Microsoft Office PowerPoint</Application>
  <PresentationFormat>宽屏</PresentationFormat>
  <Paragraphs>139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03SmartFontUI</vt:lpstr>
      <vt:lpstr>OPPOSans L</vt:lpstr>
      <vt:lpstr>OPPOSans R</vt:lpstr>
      <vt:lpstr>等线</vt:lpstr>
      <vt:lpstr>等线 Light</vt:lpstr>
      <vt:lpstr>思源宋体 CN Light</vt:lpstr>
      <vt:lpstr>思源宋体 CN Medium</vt:lpstr>
      <vt:lpstr>思源宋体 CN SemiBold</vt:lpstr>
      <vt:lpstr>Arial</vt:lpstr>
      <vt:lpstr>Office 主题​​</vt:lpstr>
      <vt:lpstr>时尚·进化的一小步</vt:lpstr>
      <vt:lpstr>Mono A2 系列</vt:lpstr>
      <vt:lpstr>PowerPoint 演示文稿</vt:lpstr>
      <vt:lpstr>1233P定制OLED</vt:lpstr>
      <vt:lpstr>第三代屏下摄像头</vt:lpstr>
      <vt:lpstr>144Hz高刷</vt:lpstr>
      <vt:lpstr>高素质屏幕</vt:lpstr>
      <vt:lpstr>PowerPoint 演示文稿</vt:lpstr>
      <vt:lpstr>凝 露 灰</vt:lpstr>
      <vt:lpstr>葡 萄 紫</vt:lpstr>
      <vt:lpstr>薄 荷 青</vt:lpstr>
      <vt:lpstr>芒 果 橙</vt:lpstr>
      <vt:lpstr>PowerPoint 演示文稿</vt:lpstr>
      <vt:lpstr>PowerPoint 演示文稿</vt:lpstr>
      <vt:lpstr>PowerPoint 演示文稿</vt:lpstr>
      <vt:lpstr>1.08亿 超高解析力</vt:lpstr>
      <vt:lpstr>128°宽广视野</vt:lpstr>
      <vt:lpstr>2.5厘米超级微距</vt:lpstr>
      <vt:lpstr>定制潜望式长焦镜头</vt:lpstr>
      <vt:lpstr>PowerPoint 演示文稿</vt:lpstr>
      <vt:lpstr>天龙765G处理器</vt:lpstr>
      <vt:lpstr>天龙780G 5G-SoC</vt:lpstr>
      <vt:lpstr>LPDDR5</vt:lpstr>
      <vt:lpstr>4500mAh大电池1</vt:lpstr>
      <vt:lpstr>满血版65w极速闪充1</vt:lpstr>
      <vt:lpstr>PowerPoint 演示文稿</vt:lpstr>
      <vt:lpstr>红外遥控</vt:lpstr>
      <vt:lpstr>PowerPoint 演示文稿</vt:lpstr>
      <vt:lpstr>SHAKENGINE 2.0</vt:lpstr>
      <vt:lpstr>PowerPoint 演示文稿</vt:lpstr>
      <vt:lpstr>IP53生活防泼溅</vt:lpstr>
      <vt:lpstr>PowerPoint 演示文稿</vt:lpstr>
      <vt:lpstr>mono A2</vt:lpstr>
      <vt:lpstr>mono A2s</vt:lpstr>
      <vt:lpstr>更多思考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时尚·进化的一小步</dc:title>
  <dc:creator>ProjectX</dc:creator>
  <cp:keywords>UTOPIA TECH;乌托邦科技</cp:keywords>
  <cp:lastModifiedBy>ProjectX</cp:lastModifiedBy>
  <cp:revision>38</cp:revision>
  <dcterms:created xsi:type="dcterms:W3CDTF">2021-05-27T16:28:51Z</dcterms:created>
  <dcterms:modified xsi:type="dcterms:W3CDTF">2021-06-04T12:38:55Z</dcterms:modified>
</cp:coreProperties>
</file>